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59" r:id="rId8"/>
    <p:sldId id="260" r:id="rId9"/>
    <p:sldId id="266" r:id="rId10"/>
    <p:sldId id="278" r:id="rId11"/>
    <p:sldId id="263" r:id="rId12"/>
    <p:sldId id="280" r:id="rId13"/>
    <p:sldId id="279" r:id="rId14"/>
    <p:sldId id="262"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9EA4D0-FC76-46D9-8547-452EC8BE03E6}" v="4" dt="2025-04-26T06:58:23.933"/>
    <p1510:client id="{E6A42C12-0FFF-4B20-94A9-B149F4709FC2}" v="70" dt="2025-04-25T09:22:41.491"/>
    <p1510:client id="{F3186ACD-0F63-47F1-AA2C-B341927096C8}" v="10" dt="2025-04-26T06:35:39.095"/>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59" d="100"/>
          <a:sy n="59" d="100"/>
        </p:scale>
        <p:origin x="964" y="5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4/26/2025</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366965" y="476891"/>
            <a:ext cx="6825035" cy="5641805"/>
          </a:xfrm>
        </p:spPr>
        <p:txBody>
          <a:bodyPr/>
          <a:lstStyle/>
          <a:p>
            <a:r>
              <a:rPr lang="it-IT" dirty="0"/>
              <a:t>DEPI Generative AI: Text Generation Model</a:t>
            </a:r>
            <a:endParaRPr lang="en-US"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5366965" y="4754144"/>
            <a:ext cx="4925188" cy="1364553"/>
          </a:xfrm>
        </p:spPr>
        <p:txBody>
          <a:bodyPr>
            <a:normAutofit fontScale="85000" lnSpcReduction="20000"/>
          </a:bodyPr>
          <a:lstStyle/>
          <a:p>
            <a:r>
              <a:rPr lang="en-US" sz="2100" b="1" dirty="0"/>
              <a:t>Group Members</a:t>
            </a:r>
            <a:r>
              <a:rPr lang="en-US" sz="2100" dirty="0"/>
              <a:t>:</a:t>
            </a:r>
          </a:p>
          <a:p>
            <a:r>
              <a:rPr lang="en-US" sz="2100" dirty="0"/>
              <a:t>Shahd Mohamed</a:t>
            </a:r>
          </a:p>
          <a:p>
            <a:r>
              <a:rPr lang="en-US" sz="2100" dirty="0"/>
              <a:t>Fady Boktor</a:t>
            </a:r>
          </a:p>
          <a:p>
            <a:r>
              <a:rPr lang="en-US" sz="2100" dirty="0"/>
              <a:t>Abdalla Ibrahim </a:t>
            </a:r>
            <a:r>
              <a:rPr lang="en-US" dirty="0"/>
              <a:t>​</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90F53-B205-6A49-812A-DECDFE5ED4F2}"/>
            </a:ext>
          </a:extLst>
        </p:cNvPr>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F352C047-1711-94CC-65D7-9AED892FE46D}"/>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63A048CB-C28A-7A98-F117-44BDC9930053}"/>
              </a:ext>
            </a:extLst>
          </p:cNvPr>
          <p:cNvSpPr>
            <a:spLocks noGrp="1"/>
          </p:cNvSpPr>
          <p:nvPr>
            <p:ph type="title"/>
          </p:nvPr>
        </p:nvSpPr>
        <p:spPr>
          <a:xfrm>
            <a:off x="1403350" y="522513"/>
            <a:ext cx="9385300" cy="985791"/>
          </a:xfrm>
        </p:spPr>
        <p:txBody>
          <a:bodyPr/>
          <a:lstStyle/>
          <a:p>
            <a:r>
              <a:rPr lang="en-US" dirty="0"/>
              <a:t>DEPLOYMENT and Results</a:t>
            </a:r>
          </a:p>
        </p:txBody>
      </p:sp>
      <p:sp>
        <p:nvSpPr>
          <p:cNvPr id="2" name="AutoShape 6">
            <a:extLst>
              <a:ext uri="{FF2B5EF4-FFF2-40B4-BE49-F238E27FC236}">
                <a16:creationId xmlns:a16="http://schemas.microsoft.com/office/drawing/2014/main" id="{81A563C7-3586-7B92-59DD-7C973112B1CF}"/>
              </a:ext>
            </a:extLst>
          </p:cNvPr>
          <p:cNvSpPr>
            <a:spLocks noChangeAspect="1" noChangeArrowheads="1"/>
          </p:cNvSpPr>
          <p:nvPr/>
        </p:nvSpPr>
        <p:spPr bwMode="auto">
          <a:xfrm>
            <a:off x="3124200" y="2100263"/>
            <a:ext cx="5943600" cy="2657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B08B8AA-FA16-DC32-58F5-CB1AEE899B12}"/>
              </a:ext>
            </a:extLst>
          </p:cNvPr>
          <p:cNvPicPr>
            <a:picLocks noChangeAspect="1"/>
          </p:cNvPicPr>
          <p:nvPr/>
        </p:nvPicPr>
        <p:blipFill>
          <a:blip r:embed="rId3"/>
          <a:srcRect r="10770"/>
          <a:stretch/>
        </p:blipFill>
        <p:spPr>
          <a:xfrm>
            <a:off x="6270171" y="3069093"/>
            <a:ext cx="5769429" cy="3289185"/>
          </a:xfrm>
          <a:prstGeom prst="rect">
            <a:avLst/>
          </a:prstGeom>
        </p:spPr>
      </p:pic>
      <p:pic>
        <p:nvPicPr>
          <p:cNvPr id="6" name="Picture 5">
            <a:extLst>
              <a:ext uri="{FF2B5EF4-FFF2-40B4-BE49-F238E27FC236}">
                <a16:creationId xmlns:a16="http://schemas.microsoft.com/office/drawing/2014/main" id="{F2F5672F-BA00-7048-B25A-CD4D6FFC5562}"/>
              </a:ext>
            </a:extLst>
          </p:cNvPr>
          <p:cNvPicPr>
            <a:picLocks noChangeAspect="1"/>
          </p:cNvPicPr>
          <p:nvPr/>
        </p:nvPicPr>
        <p:blipFill>
          <a:blip r:embed="rId4"/>
          <a:stretch>
            <a:fillRect/>
          </a:stretch>
        </p:blipFill>
        <p:spPr>
          <a:xfrm>
            <a:off x="152400" y="3069093"/>
            <a:ext cx="5682026" cy="3266394"/>
          </a:xfrm>
          <a:prstGeom prst="rect">
            <a:avLst/>
          </a:prstGeom>
        </p:spPr>
      </p:pic>
      <p:sp>
        <p:nvSpPr>
          <p:cNvPr id="8" name="Rectangle 1">
            <a:extLst>
              <a:ext uri="{FF2B5EF4-FFF2-40B4-BE49-F238E27FC236}">
                <a16:creationId xmlns:a16="http://schemas.microsoft.com/office/drawing/2014/main" id="{7FEB8674-4D8B-C752-985D-7993AE22917C}"/>
              </a:ext>
            </a:extLst>
          </p:cNvPr>
          <p:cNvSpPr txBox="1">
            <a:spLocks noChangeArrowheads="1"/>
          </p:cNvSpPr>
          <p:nvPr/>
        </p:nvSpPr>
        <p:spPr bwMode="auto">
          <a:xfrm>
            <a:off x="380999" y="2030817"/>
            <a:ext cx="6705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Char char="•"/>
            </a:pPr>
            <a:r>
              <a:rPr lang="en-GB" altLang="en-US" sz="1600" dirty="0">
                <a:solidFill>
                  <a:schemeClr val="bg1"/>
                </a:solidFill>
                <a:latin typeface="Arial" panose="020B0604020202020204" pitchFamily="34" charset="0"/>
              </a:rPr>
              <a:t>We have deployed a text generation model using </a:t>
            </a:r>
            <a:r>
              <a:rPr lang="en-GB" altLang="en-US" sz="1600" dirty="0" err="1">
                <a:solidFill>
                  <a:schemeClr val="bg1"/>
                </a:solidFill>
                <a:latin typeface="Arial" panose="020B0604020202020204" pitchFamily="34" charset="0"/>
              </a:rPr>
              <a:t>FastAPI</a:t>
            </a:r>
            <a:r>
              <a:rPr lang="en-GB" altLang="en-US" sz="1600" dirty="0">
                <a:solidFill>
                  <a:schemeClr val="bg1"/>
                </a:solidFill>
                <a:latin typeface="Arial" panose="020B0604020202020204" pitchFamily="34" charset="0"/>
              </a:rPr>
              <a:t>, enabling us to generate text from a prompt through an API.</a:t>
            </a:r>
            <a:endParaRPr lang="en-US" altLang="en-US" sz="1800" dirty="0">
              <a:solidFill>
                <a:schemeClr val="bg1"/>
              </a:solidFill>
              <a:latin typeface="Arial" panose="020B0604020202020204" pitchFamily="34" charset="0"/>
            </a:endParaRPr>
          </a:p>
        </p:txBody>
      </p:sp>
    </p:spTree>
    <p:extLst>
      <p:ext uri="{BB962C8B-B14F-4D97-AF65-F5344CB8AC3E}">
        <p14:creationId xmlns:p14="http://schemas.microsoft.com/office/powerpoint/2010/main" val="338946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1403350" y="522513"/>
            <a:ext cx="9385300" cy="985791"/>
          </a:xfrm>
        </p:spPr>
        <p:txBody>
          <a:bodyPr/>
          <a:lstStyle/>
          <a:p>
            <a:r>
              <a:rPr lang="en-US" dirty="0"/>
              <a:t>DEPLOYMENT and Results</a:t>
            </a:r>
          </a:p>
        </p:txBody>
      </p:sp>
      <p:pic>
        <p:nvPicPr>
          <p:cNvPr id="4100" name="Picture 4">
            <a:extLst>
              <a:ext uri="{FF2B5EF4-FFF2-40B4-BE49-F238E27FC236}">
                <a16:creationId xmlns:a16="http://schemas.microsoft.com/office/drawing/2014/main" id="{AB6CFE17-13BD-38AE-3A10-B164D8A44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68" y="2492829"/>
            <a:ext cx="4170675" cy="302774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a:extLst>
              <a:ext uri="{FF2B5EF4-FFF2-40B4-BE49-F238E27FC236}">
                <a16:creationId xmlns:a16="http://schemas.microsoft.com/office/drawing/2014/main" id="{118A07B3-0E12-8E04-11CE-7BC2F7A1F070}"/>
              </a:ext>
            </a:extLst>
          </p:cNvPr>
          <p:cNvSpPr>
            <a:spLocks noChangeAspect="1" noChangeArrowheads="1"/>
          </p:cNvSpPr>
          <p:nvPr/>
        </p:nvSpPr>
        <p:spPr bwMode="auto">
          <a:xfrm>
            <a:off x="3124200" y="2100263"/>
            <a:ext cx="5943600" cy="2657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a:extLst>
              <a:ext uri="{FF2B5EF4-FFF2-40B4-BE49-F238E27FC236}">
                <a16:creationId xmlns:a16="http://schemas.microsoft.com/office/drawing/2014/main" id="{CB223B11-316D-FC8D-9594-8685BBFCD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4116" y="2492829"/>
            <a:ext cx="6771740" cy="302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48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7223761" y="3434221"/>
            <a:ext cx="4598126" cy="3104691"/>
          </a:xfrm>
        </p:spPr>
        <p:txBody>
          <a:bodyPr/>
          <a:lstStyle/>
          <a:p>
            <a:r>
              <a:rPr lang="en-US" sz="4800" dirty="0"/>
              <a:t>Thank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noProof="0" dirty="0"/>
              <a:t>Project Description</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fontScale="92500"/>
          </a:bodyPr>
          <a:lstStyle/>
          <a:p>
            <a:r>
              <a:rPr lang="en-GB" dirty="0"/>
              <a:t>We have built a generative AI text generating model which supports users with quick accurate responses using the right prompts. The model has been trained and tested utilizing cleaned and processed using cleaned and pre-processed wiki text data. The code below has been written on google Collab with python.</a:t>
            </a:r>
            <a:endParaRPr lang="en-US" dirty="0"/>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8/06/20XX</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38600" y="1776220"/>
            <a:ext cx="7288284" cy="469490"/>
          </a:xfrm>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Project IMPACT</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7" y="2245710"/>
            <a:ext cx="7691053" cy="2783490"/>
          </a:xfrm>
        </p:spPr>
        <p:txBody>
          <a:bodyPr>
            <a:normAutofit/>
          </a:bodyPr>
          <a:lstStyle/>
          <a:p>
            <a:r>
              <a:rPr lang="en-GB" sz="2400" dirty="0"/>
              <a:t>The model is meant to serve the community in reaching faster to the accurate required information saving time. Quick and accurate information savings has much more impact beyond time savings (e.g. Economical and Financial Impact).</a:t>
            </a:r>
            <a:endParaRPr lang="en-US" sz="2400"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8/06/20XX</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674914" y="2768599"/>
            <a:ext cx="3666195" cy="1759857"/>
          </a:xfrm>
        </p:spPr>
        <p:txBody>
          <a:bodyPr>
            <a:normAutofit fontScale="90000"/>
          </a:bodyPr>
          <a:lstStyle/>
          <a:p>
            <a:r>
              <a:rPr lang="en-US" sz="3600" noProof="0" dirty="0"/>
              <a:t>Project Breakdown</a:t>
            </a:r>
            <a:r>
              <a:rPr lang="en-US" noProof="0" dirty="0"/>
              <a:t>:</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74454" y="2336506"/>
            <a:ext cx="5957891" cy="2191950"/>
          </a:xfrm>
        </p:spPr>
        <p:txBody>
          <a:bodyPr>
            <a:normAutofit/>
          </a:bodyPr>
          <a:lstStyle/>
          <a:p>
            <a:r>
              <a:rPr lang="en-GB" sz="2000" dirty="0"/>
              <a:t>The section below outlines the steps involved in fine-tuning a pre-trained GPT-2 language model on the WikiText-2 dataset and defines the architecture for a basic text-generating using </a:t>
            </a:r>
            <a:r>
              <a:rPr lang="en-GB" sz="2000" dirty="0" err="1"/>
              <a:t>PyTorch</a:t>
            </a:r>
            <a:r>
              <a:rPr lang="en-GB" sz="2000" dirty="0"/>
              <a:t>.</a:t>
            </a:r>
            <a:endParaRPr lang="en-US" sz="2000" dirty="0"/>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8/06/20XX</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6" y="952903"/>
            <a:ext cx="7286605" cy="634323"/>
          </a:xfrm>
        </p:spPr>
        <p:txBody>
          <a:bodyPr/>
          <a:lstStyle/>
          <a:p>
            <a:r>
              <a:rPr lang="en-US" dirty="0"/>
              <a:t>Product Overview</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260355" y="2513180"/>
            <a:ext cx="3048002" cy="1440090"/>
          </a:xfrm>
        </p:spPr>
        <p:txBody>
          <a:bodyPr>
            <a:normAutofit/>
          </a:bodyPr>
          <a:lstStyle/>
          <a:p>
            <a:r>
              <a:rPr lang="en-US" dirty="0"/>
              <a:t>Environment Setup and Libraries installation</a:t>
            </a: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511422" y="4619315"/>
            <a:ext cx="2545868" cy="1088028"/>
          </a:xfrm>
        </p:spPr>
        <p:txBody>
          <a:bodyPr>
            <a:normAutofit/>
          </a:bodyPr>
          <a:lstStyle/>
          <a:p>
            <a:r>
              <a:rPr lang="en-US" dirty="0"/>
              <a:t>Loading and preprocessing Dataset</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4315189" y="4443284"/>
            <a:ext cx="3561620" cy="1440090"/>
          </a:xfrm>
        </p:spPr>
        <p:txBody>
          <a:bodyPr>
            <a:normAutofit/>
          </a:bodyPr>
          <a:lstStyle/>
          <a:p>
            <a:r>
              <a:rPr lang="en-US" dirty="0"/>
              <a:t>Splitting Data and fine tuning GPT2 model</a:t>
            </a:r>
          </a:p>
          <a:p>
            <a:r>
              <a:rPr lang="en-US" dirty="0"/>
              <a:t>(Training and testing)</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63125" y="1593106"/>
            <a:ext cx="2743200" cy="1073894"/>
          </a:xfrm>
        </p:spPr>
        <p:txBody>
          <a:bodyPr>
            <a:normAutofit/>
          </a:bodyPr>
          <a:lstStyle/>
          <a:p>
            <a:r>
              <a:rPr lang="en-US" dirty="0"/>
              <a:t>Deployment and results</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8/06/20XX</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cxnSp>
        <p:nvCxnSpPr>
          <p:cNvPr id="31" name="Straight Arrow Connector 30">
            <a:extLst>
              <a:ext uri="{FF2B5EF4-FFF2-40B4-BE49-F238E27FC236}">
                <a16:creationId xmlns:a16="http://schemas.microsoft.com/office/drawing/2014/main" id="{2E5CA8CA-0410-DD65-B875-1A95BE9AA23F}"/>
              </a:ext>
            </a:extLst>
          </p:cNvPr>
          <p:cNvCxnSpPr/>
          <p:nvPr/>
        </p:nvCxnSpPr>
        <p:spPr>
          <a:xfrm>
            <a:off x="1784356" y="3320143"/>
            <a:ext cx="0" cy="1123141"/>
          </a:xfrm>
          <a:prstGeom prst="straightConnector1">
            <a:avLst/>
          </a:prstGeom>
          <a:ln w="38100">
            <a:solidFill>
              <a:srgbClr val="02DCFA"/>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ABAAECF-6F75-2724-286E-3E526C988399}"/>
              </a:ext>
            </a:extLst>
          </p:cNvPr>
          <p:cNvCxnSpPr>
            <a:cxnSpLocks/>
          </p:cNvCxnSpPr>
          <p:nvPr/>
        </p:nvCxnSpPr>
        <p:spPr>
          <a:xfrm>
            <a:off x="2905584" y="4963886"/>
            <a:ext cx="1409605" cy="0"/>
          </a:xfrm>
          <a:prstGeom prst="straightConnector1">
            <a:avLst/>
          </a:prstGeom>
          <a:ln w="38100">
            <a:solidFill>
              <a:srgbClr val="02DCF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B74F026-38A0-5526-519E-9B37D702B15F}"/>
              </a:ext>
            </a:extLst>
          </p:cNvPr>
          <p:cNvCxnSpPr>
            <a:cxnSpLocks/>
          </p:cNvCxnSpPr>
          <p:nvPr/>
        </p:nvCxnSpPr>
        <p:spPr>
          <a:xfrm flipV="1">
            <a:off x="6095999" y="2667000"/>
            <a:ext cx="0" cy="1575749"/>
          </a:xfrm>
          <a:prstGeom prst="straightConnector1">
            <a:avLst/>
          </a:prstGeom>
          <a:ln w="38100">
            <a:solidFill>
              <a:srgbClr val="02DCFA"/>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A72C7DA-3C2F-1C56-6413-B1181E31B08A}"/>
              </a:ext>
            </a:extLst>
          </p:cNvPr>
          <p:cNvCxnSpPr>
            <a:cxnSpLocks/>
          </p:cNvCxnSpPr>
          <p:nvPr/>
        </p:nvCxnSpPr>
        <p:spPr>
          <a:xfrm>
            <a:off x="6095999" y="2667000"/>
            <a:ext cx="2775858" cy="0"/>
          </a:xfrm>
          <a:prstGeom prst="straightConnector1">
            <a:avLst/>
          </a:prstGeom>
          <a:ln w="38100">
            <a:solidFill>
              <a:srgbClr val="02DCFA"/>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CACCFD50-F7B9-F426-04E6-4D680836DAAF}"/>
              </a:ext>
            </a:extLst>
          </p:cNvPr>
          <p:cNvPicPr>
            <a:picLocks noChangeAspect="1"/>
          </p:cNvPicPr>
          <p:nvPr/>
        </p:nvPicPr>
        <p:blipFill>
          <a:blip r:embed="rId2"/>
          <a:stretch>
            <a:fillRect/>
          </a:stretch>
        </p:blipFill>
        <p:spPr>
          <a:xfrm>
            <a:off x="9134708" y="2237846"/>
            <a:ext cx="2842812" cy="1691157"/>
          </a:xfrm>
          <a:prstGeom prst="rect">
            <a:avLst/>
          </a:prstGeom>
        </p:spPr>
      </p:pic>
      <p:pic>
        <p:nvPicPr>
          <p:cNvPr id="42" name="Picture 41">
            <a:extLst>
              <a:ext uri="{FF2B5EF4-FFF2-40B4-BE49-F238E27FC236}">
                <a16:creationId xmlns:a16="http://schemas.microsoft.com/office/drawing/2014/main" id="{96B6E832-C2F5-57BA-3E1F-2AADA25C6DE7}"/>
              </a:ext>
            </a:extLst>
          </p:cNvPr>
          <p:cNvPicPr>
            <a:picLocks noChangeAspect="1"/>
          </p:cNvPicPr>
          <p:nvPr/>
        </p:nvPicPr>
        <p:blipFill>
          <a:blip r:embed="rId3"/>
          <a:stretch>
            <a:fillRect/>
          </a:stretch>
        </p:blipFill>
        <p:spPr>
          <a:xfrm>
            <a:off x="9134708" y="4187209"/>
            <a:ext cx="2842809" cy="1691157"/>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1" y="1009278"/>
            <a:ext cx="5184648" cy="466344"/>
          </a:xfrm>
        </p:spPr>
        <p:txBody>
          <a:bodyPr/>
          <a:lstStyle/>
          <a:p>
            <a:r>
              <a:rPr lang="en-US" dirty="0">
                <a:ea typeface="+mn-ea"/>
                <a:cs typeface="+mn-cs"/>
              </a:rPr>
              <a:t>Environment Setup</a:t>
            </a:r>
            <a:br>
              <a:rPr lang="en-US" dirty="0">
                <a:ea typeface="+mn-ea"/>
                <a:cs typeface="+mn-cs"/>
              </a:rPr>
            </a:br>
            <a:r>
              <a:rPr lang="en-US" dirty="0">
                <a:ea typeface="+mn-ea"/>
                <a:cs typeface="+mn-cs"/>
              </a:rPr>
              <a:t>and Libraries Installation:</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672079" y="2198914"/>
            <a:ext cx="6341291" cy="3649808"/>
          </a:xfrm>
        </p:spPr>
        <p:txBody>
          <a:bodyPr>
            <a:normAutofit/>
          </a:bodyPr>
          <a:lstStyle/>
          <a:p>
            <a:r>
              <a:rPr lang="en-GB" sz="1800" dirty="0"/>
              <a:t>This section of code is responsible for installing and setting up the required libraries for the project. It uses pip, the package installer for Python, and python -m, which runs a library module as a script</a:t>
            </a:r>
            <a:r>
              <a:rPr lang="en-GB" sz="1600" dirty="0"/>
              <a:t>.</a:t>
            </a:r>
            <a:endParaRPr lang="en-US" sz="1600"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8/06/20XX</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pic>
        <p:nvPicPr>
          <p:cNvPr id="12" name="Picture 11">
            <a:extLst>
              <a:ext uri="{FF2B5EF4-FFF2-40B4-BE49-F238E27FC236}">
                <a16:creationId xmlns:a16="http://schemas.microsoft.com/office/drawing/2014/main" id="{616C4E72-84CD-FCA9-BEE3-DB766349D339}"/>
              </a:ext>
            </a:extLst>
          </p:cNvPr>
          <p:cNvPicPr>
            <a:picLocks noChangeAspect="1"/>
          </p:cNvPicPr>
          <p:nvPr/>
        </p:nvPicPr>
        <p:blipFill>
          <a:blip r:embed="rId3"/>
          <a:stretch>
            <a:fillRect/>
          </a:stretch>
        </p:blipFill>
        <p:spPr>
          <a:xfrm>
            <a:off x="7448966" y="3674537"/>
            <a:ext cx="4236484" cy="2419722"/>
          </a:xfrm>
          <a:prstGeom prst="rect">
            <a:avLst/>
          </a:prstGeom>
        </p:spPr>
      </p:pic>
    </p:spTree>
    <p:extLst>
      <p:ext uri="{BB962C8B-B14F-4D97-AF65-F5344CB8AC3E}">
        <p14:creationId xmlns:p14="http://schemas.microsoft.com/office/powerpoint/2010/main" val="332431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1491343"/>
            <a:ext cx="5749200" cy="3475209"/>
          </a:xfrm>
        </p:spPr>
        <p:txBody>
          <a:bodyPr>
            <a:normAutofit/>
          </a:bodyPr>
          <a:lstStyle/>
          <a:p>
            <a:r>
              <a:rPr lang="en-US" sz="2400" dirty="0"/>
              <a:t>Loading and Preprocessing Data:</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6" y="3010581"/>
            <a:ext cx="4614604" cy="1291638"/>
          </a:xfrm>
        </p:spPr>
        <p:txBody>
          <a:bodyPr/>
          <a:lstStyle/>
          <a:p>
            <a:r>
              <a:rPr lang="en-GB" dirty="0"/>
              <a:t>This section takes a raw text dataset, cleans it, performs NLP preprocessing (tokenization and lemmatization), and then tokenizes it specifically for the GPT-2 model. The final output, tokenized dataset, is ready to be used for training or fine-tuning a GPT-2 model. </a:t>
            </a:r>
            <a:r>
              <a:rPr lang="en-ZA" dirty="0"/>
              <a:t>​</a:t>
            </a:r>
            <a:r>
              <a:rPr lang="en-US" dirty="0"/>
              <a:t>​</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8/06/20XX</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457200"/>
            <a:ext cx="6007099" cy="5753249"/>
          </a:xfrm>
        </p:spPr>
        <p:txBody>
          <a:bodyPr/>
          <a:lstStyle/>
          <a:p>
            <a:r>
              <a:rPr lang="en-US" noProof="0" dirty="0"/>
              <a:t>Splitting Data and Fine Tuning gpt- 2 Model:</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249178" y="2506978"/>
            <a:ext cx="4771030" cy="365125"/>
          </a:xfrm>
        </p:spPr>
        <p:txBody>
          <a:bodyPr/>
          <a:lstStyle/>
          <a:p>
            <a:r>
              <a:rPr lang="en-ZA" dirty="0"/>
              <a:t>Splitting Data:​</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240708" y="2803669"/>
            <a:ext cx="4771030" cy="1296536"/>
          </a:xfrm>
        </p:spPr>
        <p:txBody>
          <a:bodyPr>
            <a:normAutofit/>
          </a:bodyPr>
          <a:lstStyle/>
          <a:p>
            <a:r>
              <a:rPr lang="en-GB" dirty="0"/>
              <a:t>splitting the pre-processed dataset into two parts: (80%) one for training the model (train_data) and (20%) one for validating its performance during training (val_data).</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257648" y="3985897"/>
            <a:ext cx="4771030" cy="365125"/>
          </a:xfrm>
        </p:spPr>
        <p:txBody>
          <a:bodyPr/>
          <a:lstStyle/>
          <a:p>
            <a:r>
              <a:rPr lang="en-ZA" dirty="0"/>
              <a:t>Fine Tuning:</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240708" y="4330696"/>
            <a:ext cx="3215334" cy="2108008"/>
          </a:xfrm>
        </p:spPr>
        <p:txBody>
          <a:bodyPr>
            <a:normAutofit/>
          </a:bodyPr>
          <a:lstStyle/>
          <a:p>
            <a:pPr marL="285750" indent="-285750">
              <a:buFont typeface="Arial" panose="020B0604020202020204" pitchFamily="34" charset="0"/>
              <a:buChar char="•"/>
            </a:pPr>
            <a:r>
              <a:rPr lang="en-US" dirty="0"/>
              <a:t>Libraries and Setup</a:t>
            </a:r>
          </a:p>
          <a:p>
            <a:pPr marL="285750" indent="-285750">
              <a:buFont typeface="Arial" panose="020B0604020202020204" pitchFamily="34" charset="0"/>
              <a:buChar char="•"/>
            </a:pPr>
            <a:r>
              <a:rPr lang="en-US" dirty="0"/>
              <a:t>Data Preparation</a:t>
            </a:r>
          </a:p>
          <a:p>
            <a:pPr marL="285750" indent="-285750">
              <a:buFont typeface="Arial" panose="020B0604020202020204" pitchFamily="34" charset="0"/>
              <a:buChar char="•"/>
            </a:pPr>
            <a:r>
              <a:rPr lang="en-US" dirty="0"/>
              <a:t>Training Arguments</a:t>
            </a:r>
          </a:p>
          <a:p>
            <a:pPr marL="285750" indent="-285750">
              <a:buFont typeface="Arial" panose="020B0604020202020204" pitchFamily="34" charset="0"/>
              <a:buChar char="•"/>
            </a:pPr>
            <a:r>
              <a:rPr lang="en-US" dirty="0"/>
              <a:t>Creating and Training the trainer</a:t>
            </a:r>
          </a:p>
          <a:p>
            <a:pPr marL="285750" indent="-285750">
              <a:buFont typeface="Arial" panose="020B0604020202020204" pitchFamily="34" charset="0"/>
              <a:buChar char="•"/>
            </a:pPr>
            <a:r>
              <a:rPr lang="en-US" dirty="0"/>
              <a:t>Saving the Fine-Tuned Model</a:t>
            </a:r>
          </a:p>
          <a:p>
            <a:pPr marL="285750" indent="-285750">
              <a:buFont typeface="Arial" panose="020B0604020202020204" pitchFamily="34" charset="0"/>
              <a:buChar char="•"/>
            </a:pPr>
            <a:r>
              <a:rPr lang="en-US" dirty="0"/>
              <a:t>Checking Training Results</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8/06/20XX</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pic>
        <p:nvPicPr>
          <p:cNvPr id="3074" name="Picture 2">
            <a:extLst>
              <a:ext uri="{FF2B5EF4-FFF2-40B4-BE49-F238E27FC236}">
                <a16:creationId xmlns:a16="http://schemas.microsoft.com/office/drawing/2014/main" id="{96923C3A-1384-8FAB-0B9B-BF4B771B9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042" y="4807055"/>
            <a:ext cx="3008256" cy="11552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69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8A0F06-97DC-1F32-CEB8-707CA7E1CED7}"/>
              </a:ext>
            </a:extLst>
          </p:cNvPr>
          <p:cNvSpPr>
            <a:spLocks noGrp="1"/>
          </p:cNvSpPr>
          <p:nvPr>
            <p:ph type="dt" sz="half" idx="10"/>
          </p:nvPr>
        </p:nvSpPr>
        <p:spPr/>
        <p:txBody>
          <a:bodyPr/>
          <a:lstStyle/>
          <a:p>
            <a:r>
              <a:rPr lang="en-US"/>
              <a:t>8/06/20XX</a:t>
            </a:r>
            <a:endParaRPr lang="en-US" dirty="0"/>
          </a:p>
        </p:txBody>
      </p:sp>
      <p:sp>
        <p:nvSpPr>
          <p:cNvPr id="5" name="Slide Number Placeholder 4">
            <a:extLst>
              <a:ext uri="{FF2B5EF4-FFF2-40B4-BE49-F238E27FC236}">
                <a16:creationId xmlns:a16="http://schemas.microsoft.com/office/drawing/2014/main" id="{C4665CB9-2A3D-28F4-669E-039FA78B0832}"/>
              </a:ext>
            </a:extLst>
          </p:cNvPr>
          <p:cNvSpPr>
            <a:spLocks noGrp="1"/>
          </p:cNvSpPr>
          <p:nvPr>
            <p:ph type="sldNum" sz="quarter" idx="12"/>
          </p:nvPr>
        </p:nvSpPr>
        <p:spPr/>
        <p:txBody>
          <a:bodyPr/>
          <a:lstStyle/>
          <a:p>
            <a:fld id="{A402E4C0-AD5E-4E8C-9F21-7CCE474BDCEB}" type="slidenum">
              <a:rPr lang="en-US" smtClean="0"/>
              <a:t>9</a:t>
            </a:fld>
            <a:endParaRPr lang="en-US" dirty="0"/>
          </a:p>
        </p:txBody>
      </p:sp>
      <p:sp>
        <p:nvSpPr>
          <p:cNvPr id="6" name="Title 5">
            <a:extLst>
              <a:ext uri="{FF2B5EF4-FFF2-40B4-BE49-F238E27FC236}">
                <a16:creationId xmlns:a16="http://schemas.microsoft.com/office/drawing/2014/main" id="{7FAF5E2C-957F-2BE4-72DC-F8D021E1F02B}"/>
              </a:ext>
            </a:extLst>
          </p:cNvPr>
          <p:cNvSpPr>
            <a:spLocks noGrp="1"/>
          </p:cNvSpPr>
          <p:nvPr>
            <p:ph type="title"/>
          </p:nvPr>
        </p:nvSpPr>
        <p:spPr>
          <a:xfrm>
            <a:off x="-2" y="0"/>
            <a:ext cx="5548794" cy="6858000"/>
          </a:xfrm>
        </p:spPr>
        <p:txBody>
          <a:bodyPr/>
          <a:lstStyle/>
          <a:p>
            <a:r>
              <a:rPr lang="en-US" dirty="0"/>
              <a:t>Apache Airflow content generation:</a:t>
            </a:r>
          </a:p>
        </p:txBody>
      </p:sp>
      <p:sp>
        <p:nvSpPr>
          <p:cNvPr id="7" name="Text Placeholder 6">
            <a:extLst>
              <a:ext uri="{FF2B5EF4-FFF2-40B4-BE49-F238E27FC236}">
                <a16:creationId xmlns:a16="http://schemas.microsoft.com/office/drawing/2014/main" id="{EE85D8AC-B4F2-4C0F-8AC4-35BE968111D9}"/>
              </a:ext>
            </a:extLst>
          </p:cNvPr>
          <p:cNvSpPr>
            <a:spLocks noGrp="1"/>
          </p:cNvSpPr>
          <p:nvPr>
            <p:ph type="body" sz="quarter" idx="15"/>
          </p:nvPr>
        </p:nvSpPr>
        <p:spPr>
          <a:xfrm>
            <a:off x="349120" y="1836926"/>
            <a:ext cx="4850550" cy="4884549"/>
          </a:xfrm>
        </p:spPr>
        <p:txBody>
          <a:bodyPr/>
          <a:lstStyle/>
          <a:p>
            <a:r>
              <a:rPr lang="en-GB" dirty="0"/>
              <a:t>Apache Airflow automates and manages workflows in the content generation pipeline, ensuring tasks run in the right order and on time.</a:t>
            </a:r>
          </a:p>
          <a:p>
            <a:pPr marL="285750" indent="-285750">
              <a:buFont typeface="Arial" panose="020B0604020202020204" pitchFamily="34" charset="0"/>
              <a:buChar char="•"/>
            </a:pPr>
            <a:r>
              <a:rPr lang="en-GB" dirty="0"/>
              <a:t>Automates Task Scheduling: Runs tasks like data scraping, preprocessing, and model training at scheduled intervals.</a:t>
            </a:r>
          </a:p>
          <a:p>
            <a:pPr marL="285750" indent="-285750">
              <a:buFont typeface="Arial" panose="020B0604020202020204" pitchFamily="34" charset="0"/>
              <a:buChar char="•"/>
            </a:pPr>
            <a:r>
              <a:rPr lang="en-GB" dirty="0"/>
              <a:t>Workflow Orchestration: Defines task dependencies as Directed Acyclic Graphs (DAGs) to ensure smooth execution</a:t>
            </a:r>
          </a:p>
          <a:p>
            <a:pPr marL="285750" indent="-285750">
              <a:buFont typeface="Arial" panose="020B0604020202020204" pitchFamily="34" charset="0"/>
              <a:buChar char="•"/>
            </a:pPr>
            <a:r>
              <a:rPr lang="en-GB" dirty="0"/>
              <a:t>Monitoring: Tracks task status and provides real-time error handling.</a:t>
            </a:r>
          </a:p>
          <a:p>
            <a:pPr marL="285750" indent="-285750">
              <a:buFont typeface="Arial" panose="020B0604020202020204" pitchFamily="34" charset="0"/>
              <a:buChar char="•"/>
            </a:pPr>
            <a:r>
              <a:rPr lang="en-GB" dirty="0"/>
              <a:t>Scalable and Flexible: Easily scales to handle larger datasets and more tasks.	</a:t>
            </a:r>
          </a:p>
          <a:p>
            <a:pPr marL="285750" indent="-285750">
              <a:buFont typeface="Arial" panose="020B0604020202020204" pitchFamily="34" charset="0"/>
              <a:buChar char="•"/>
            </a:pPr>
            <a:r>
              <a:rPr lang="en-GB" dirty="0"/>
              <a:t>Seamless ML Integration: Automates model retraining and content generation.</a:t>
            </a:r>
            <a:endParaRPr lang="en-US" dirty="0"/>
          </a:p>
        </p:txBody>
      </p:sp>
      <p:pic>
        <p:nvPicPr>
          <p:cNvPr id="13" name="Picture 12">
            <a:extLst>
              <a:ext uri="{FF2B5EF4-FFF2-40B4-BE49-F238E27FC236}">
                <a16:creationId xmlns:a16="http://schemas.microsoft.com/office/drawing/2014/main" id="{A5966900-C7D9-1BB7-877F-EBA74750D1E8}"/>
              </a:ext>
            </a:extLst>
          </p:cNvPr>
          <p:cNvPicPr>
            <a:picLocks noChangeAspect="1"/>
          </p:cNvPicPr>
          <p:nvPr/>
        </p:nvPicPr>
        <p:blipFill>
          <a:blip r:embed="rId2"/>
          <a:stretch>
            <a:fillRect/>
          </a:stretch>
        </p:blipFill>
        <p:spPr>
          <a:xfrm>
            <a:off x="5352073" y="1836926"/>
            <a:ext cx="6490807" cy="3649297"/>
          </a:xfrm>
          <a:prstGeom prst="rect">
            <a:avLst/>
          </a:prstGeom>
        </p:spPr>
      </p:pic>
    </p:spTree>
    <p:extLst>
      <p:ext uri="{BB962C8B-B14F-4D97-AF65-F5344CB8AC3E}">
        <p14:creationId xmlns:p14="http://schemas.microsoft.com/office/powerpoint/2010/main" val="256853275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1295</TotalTime>
  <Words>514</Words>
  <Application>Microsoft Office PowerPoint</Application>
  <PresentationFormat>Widescreen</PresentationFormat>
  <Paragraphs>68</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Bierstadt</vt:lpstr>
      <vt:lpstr>Calibri</vt:lpstr>
      <vt:lpstr>Courier New</vt:lpstr>
      <vt:lpstr>Posterama</vt:lpstr>
      <vt:lpstr>Posterama Bold</vt:lpstr>
      <vt:lpstr>Office Theme</vt:lpstr>
      <vt:lpstr>DEPI Generative AI: Text Generation Model</vt:lpstr>
      <vt:lpstr>Project Description</vt:lpstr>
      <vt:lpstr>Project IMPACT</vt:lpstr>
      <vt:lpstr>Project Breakdown:</vt:lpstr>
      <vt:lpstr>Product Overview</vt:lpstr>
      <vt:lpstr>Environment Setup and Libraries Installation:</vt:lpstr>
      <vt:lpstr>Loading and Preprocessing Data:</vt:lpstr>
      <vt:lpstr>Splitting Data and Fine Tuning gpt- 2 Model:</vt:lpstr>
      <vt:lpstr>Apache Airflow content generation:</vt:lpstr>
      <vt:lpstr>DEPLOYMENT and Results</vt:lpstr>
      <vt:lpstr>DEPLOYMENT and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Abdalla Ibrahim</dc:creator>
  <cp:lastModifiedBy>Abdalla Ibrahim</cp:lastModifiedBy>
  <cp:revision>5</cp:revision>
  <dcterms:created xsi:type="dcterms:W3CDTF">2025-04-25T08:20:01Z</dcterms:created>
  <dcterms:modified xsi:type="dcterms:W3CDTF">2025-04-26T09:01:20Z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